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211" r:id="rId5"/>
    <p:sldId id="2228" r:id="rId6"/>
    <p:sldId id="2236" r:id="rId7"/>
    <p:sldId id="2217" r:id="rId8"/>
    <p:sldId id="2240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77DBC-31A9-39F0-60D2-7182FEA6F74A}" v="44" dt="2024-01-04T14:53:30.827"/>
    <p1510:client id="{1ECFA88E-3681-7044-8293-9814CE553C1F}" v="6" dt="2023-09-05T14:20:52.454"/>
    <p1510:client id="{C3E9A2B4-6CD6-87E3-7F1A-14BA9E694390}" v="4" dt="2024-01-04T15:18:52.47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04/01/2024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39497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Import the mouse data from the file </a:t>
            </a:r>
            <a:r>
              <a:rPr lang="en-US" dirty="0" err="1">
                <a:ea typeface="+mn-lt"/>
                <a:cs typeface="+mn-lt"/>
              </a:rPr>
              <a:t>course_dataset</a:t>
            </a:r>
            <a:r>
              <a:rPr lang="en-US" dirty="0">
                <a:ea typeface="+mn-lt"/>
                <a:cs typeface="+mn-lt"/>
              </a:rPr>
              <a:t>/mice_data_mod.csv. </a:t>
            </a:r>
          </a:p>
          <a:p>
            <a:r>
              <a:rPr lang="en-US" dirty="0">
                <a:ea typeface="+mn-lt"/>
                <a:cs typeface="+mn-lt"/>
              </a:rPr>
              <a:t>This file contains the same data as mice_data.csv and in addition, two more columns.</a:t>
            </a:r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Run </a:t>
            </a:r>
            <a:r>
              <a:rPr lang="en-US" b="1" dirty="0">
                <a:latin typeface="Corbel"/>
                <a:cs typeface="Arial"/>
              </a:rPr>
              <a:t>str() </a:t>
            </a:r>
            <a:r>
              <a:rPr lang="en-US" dirty="0">
                <a:latin typeface="Corbel"/>
                <a:cs typeface="Arial"/>
              </a:rPr>
              <a:t>to check your data frame: did it load correctly? 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Convert genotype and diet to factor variables. </a:t>
            </a:r>
          </a:p>
          <a:p>
            <a:pPr marL="348615" indent="-342900">
              <a:buAutoNum type="arabicPeriod"/>
            </a:pPr>
            <a:r>
              <a:rPr lang="en-US" dirty="0">
                <a:ea typeface="+mn-lt"/>
                <a:cs typeface="+mn-lt"/>
              </a:rPr>
              <a:t>Make a </a:t>
            </a:r>
            <a:r>
              <a:rPr lang="en-US" b="1" dirty="0">
                <a:ea typeface="+mn-lt"/>
                <a:cs typeface="+mn-lt"/>
              </a:rPr>
              <a:t>scatter plot </a:t>
            </a:r>
            <a:r>
              <a:rPr lang="en-US" dirty="0">
                <a:ea typeface="+mn-lt"/>
                <a:cs typeface="+mn-lt"/>
              </a:rPr>
              <a:t>of respiratory rate against mouse weights using the function plot().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use solid circles as plotting symbol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add a title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customize the axis labels  (“Weight [g]”, “Respiratory Rate [bpm]”)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color the points </a:t>
            </a:r>
            <a:r>
              <a:rPr lang="en-US" b="1" dirty="0">
                <a:ea typeface="+mn-lt"/>
                <a:cs typeface="+mn-lt"/>
              </a:rPr>
              <a:t>by genotype. </a:t>
            </a:r>
          </a:p>
          <a:p>
            <a:pPr marL="348615" indent="-342900">
              <a:buAutoNum type="arabicPeriod"/>
            </a:pPr>
            <a:r>
              <a:rPr lang="en-US" dirty="0"/>
              <a:t>Fit a trend line using the function </a:t>
            </a:r>
            <a:r>
              <a:rPr lang="en-US" b="1" err="1"/>
              <a:t>abline</a:t>
            </a:r>
            <a:r>
              <a:rPr lang="en-US" b="1" dirty="0"/>
              <a:t>()</a:t>
            </a:r>
          </a:p>
          <a:p>
            <a:pPr marL="348615" indent="-342900">
              <a:buAutoNum type="arabicPeriod"/>
            </a:pPr>
            <a:r>
              <a:rPr lang="en-US" dirty="0"/>
              <a:t>Add a legend for the genotype</a:t>
            </a:r>
          </a:p>
          <a:p>
            <a:pPr marL="462915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125AD-7256-DA5C-3208-AFD853F9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4877-3141-A28A-0AA8-0A6575285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- 8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E0A20-F3E7-7560-EAC2-EC93F4C39667}"/>
              </a:ext>
            </a:extLst>
          </p:cNvPr>
          <p:cNvSpPr txBox="1"/>
          <p:nvPr/>
        </p:nvSpPr>
        <p:spPr>
          <a:xfrm>
            <a:off x="674413" y="1182414"/>
            <a:ext cx="10098689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Plot a </a:t>
            </a:r>
            <a:r>
              <a:rPr lang="en-US" b="1" dirty="0">
                <a:solidFill>
                  <a:srgbClr val="262626"/>
                </a:solidFill>
                <a:latin typeface="Corbel"/>
                <a:cs typeface="Arial"/>
              </a:rPr>
              <a:t>histogram</a:t>
            </a: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 of mouse weight and customize it with title, labels,  colors.</a:t>
            </a:r>
            <a:br>
              <a:rPr lang="en-US" dirty="0">
                <a:latin typeface="Corbel"/>
                <a:cs typeface="Arial"/>
              </a:rPr>
            </a:b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Represent the density line on top.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Make </a:t>
            </a:r>
            <a:r>
              <a:rPr lang="en-US" b="1" dirty="0">
                <a:solidFill>
                  <a:srgbClr val="262626"/>
                </a:solidFill>
                <a:ea typeface="+mn-lt"/>
                <a:cs typeface="+mn-lt"/>
              </a:rPr>
              <a:t>boxplots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 of weights from WT and KO mice. Customize with title, labels, colors.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i="1" dirty="0">
                <a:solidFill>
                  <a:srgbClr val="262626"/>
                </a:solidFill>
                <a:ea typeface="+mn-lt"/>
                <a:cs typeface="+mn-lt"/>
              </a:rPr>
              <a:t>Optional: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Repeat 2 with diet instead of genotype.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6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2CF3-D3B1-F2D3-ADC0-0CC8A13B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0A1-5D04-9BDB-7EE5-37E8D114B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- 9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D9747-2AF0-40CF-061F-0E2AA937D886}"/>
              </a:ext>
            </a:extLst>
          </p:cNvPr>
          <p:cNvSpPr txBox="1"/>
          <p:nvPr/>
        </p:nvSpPr>
        <p:spPr>
          <a:xfrm>
            <a:off x="674413" y="1182414"/>
            <a:ext cx="10098689" cy="45499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Make a multi-panel figure with the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four graphics (from the previous exercises) on one page</a:t>
            </a:r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Change the code to export the figure to a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pdf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file with paper size A4. Set width and height arguments in the call to pdf() to make it look nice.</a:t>
            </a:r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 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Optional: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Export an histogram (from previous exercise) to a </a:t>
            </a:r>
            <a:r>
              <a:rPr lang="en-US" sz="2000" b="1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file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Set width and height arguments in the call to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 to make it look nice.</a:t>
            </a:r>
          </a:p>
          <a:p>
            <a:pPr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endParaRPr lang="en-US" dirty="0">
              <a:solidFill>
                <a:srgbClr val="262626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- 10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5732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Come back to the mice data-set stored in the "</a:t>
            </a:r>
            <a:r>
              <a:rPr lang="en-US" sz="2000" err="1">
                <a:solidFill>
                  <a:srgbClr val="262626"/>
                </a:solidFill>
                <a:ea typeface="+mn-lt"/>
                <a:cs typeface="+mn-lt"/>
              </a:rPr>
              <a:t>mice_data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" data frame.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Considering WT mice weight and KO mice weight separately, check the assumption of normality graphically. 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Make an appropriate plot to visualize the mouse weights grouped by genotype.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 Perform a test to see whether the mouse weight is different between the two genotypes.</a:t>
            </a:r>
          </a:p>
          <a:p>
            <a:pPr marL="215900" indent="-212725">
              <a:spcBef>
                <a:spcPts val="1417"/>
              </a:spcBef>
              <a:spcAft>
                <a:spcPts val="850"/>
              </a:spcAft>
              <a:buAutoNum type="arabicParenR"/>
            </a:pP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 Repeat steps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1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to </a:t>
            </a:r>
            <a:r>
              <a:rPr lang="en-US" sz="2000" b="1" i="1" dirty="0">
                <a:solidFill>
                  <a:srgbClr val="262626"/>
                </a:solidFill>
                <a:latin typeface="Corbel"/>
                <a:cs typeface="Arial"/>
              </a:rPr>
              <a:t>3</a:t>
            </a:r>
            <a:r>
              <a:rPr lang="en-US" sz="2000" i="1" dirty="0">
                <a:solidFill>
                  <a:srgbClr val="262626"/>
                </a:solidFill>
                <a:latin typeface="Corbel"/>
                <a:cs typeface="Arial"/>
              </a:rPr>
              <a:t> for the diet variable.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>
              <a:lnSpc>
                <a:spcPct val="90000"/>
              </a:lnSpc>
              <a:spcBef>
                <a:spcPts val="1851"/>
              </a:spcBef>
              <a:spcAft>
                <a:spcPts val="850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E5C1-BDEB-4748-E82A-24B5D807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05A2-CCCB-48E4-52F8-81614978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- 11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3E71F-357E-7657-6702-6ED3B70A0208}"/>
              </a:ext>
            </a:extLst>
          </p:cNvPr>
          <p:cNvSpPr txBox="1"/>
          <p:nvPr/>
        </p:nvSpPr>
        <p:spPr>
          <a:xfrm>
            <a:off x="674413" y="1182414"/>
            <a:ext cx="10098689" cy="4793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The data set "Pima" comes from a study on diabetes in women of Pima Indian heritage. </a:t>
            </a:r>
            <a:endParaRPr lang="en-US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We are using a subset (Pima.tr).</a:t>
            </a:r>
            <a:endParaRPr lang="en-US" dirty="0"/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Load the package MASS using library(). Load the dataset Pima.tr using data(Pima.tr). Use ? to get an idea which variables it contains.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Hypothesis: Blood glucose level (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glu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) is associated with diastolic blood pressure (bp). Run a linear model to test the hypothesis.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Visualize the fit with a scatter plot and a trend line.</a:t>
            </a:r>
          </a:p>
          <a:p>
            <a:pPr marL="457200" indent="-457200">
              <a:lnSpc>
                <a:spcPct val="90000"/>
              </a:lnSpc>
              <a:spcBef>
                <a:spcPts val="2401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Check assumptions of the model (homoscedasticity, mean of residual at 0, normality of the residuals) graphically.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349"/>
              </a:spcBef>
              <a:spcAft>
                <a:spcPts val="850"/>
              </a:spcAft>
            </a:pP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41437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Global theme</vt:lpstr>
      <vt:lpstr>Let's practice - 7</vt:lpstr>
      <vt:lpstr>Let's practice - 8</vt:lpstr>
      <vt:lpstr>Let's practice - 9</vt:lpstr>
      <vt:lpstr>Let's practice - 10</vt:lpstr>
      <vt:lpstr>Let's practice - 11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21</cp:revision>
  <dcterms:created xsi:type="dcterms:W3CDTF">2023-02-23T13:26:01Z</dcterms:created>
  <dcterms:modified xsi:type="dcterms:W3CDTF">2024-01-04T15:19:06Z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